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08" r:id="rId2"/>
    <p:sldMasterId id="2147483672" r:id="rId3"/>
    <p:sldMasterId id="2147483684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60" r:id="rId25"/>
    <p:sldId id="263" r:id="rId26"/>
    <p:sldId id="262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D485"/>
    <a:srgbClr val="3B3838"/>
    <a:srgbClr val="0B7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FD4B9-EB5F-AD42-8415-1524EF37E89F}" v="25" dt="2024-10-19T07:20:29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77" autoAdjust="0"/>
    <p:restoredTop sz="86393" autoAdjust="0"/>
  </p:normalViewPr>
  <p:slideViewPr>
    <p:cSldViewPr snapToGrid="0">
      <p:cViewPr varScale="1">
        <p:scale>
          <a:sx n="97" d="100"/>
          <a:sy n="97" d="100"/>
        </p:scale>
        <p:origin x="232" y="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79903-010C-3043-BC3E-2BE6173021BB}" type="doc">
      <dgm:prSet loTypeId="urn:microsoft.com/office/officeart/2005/8/layout/venn3" loCatId="relationship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GB"/>
        </a:p>
      </dgm:t>
    </dgm:pt>
    <dgm:pt modelId="{A35509BD-FD9F-F141-93AE-C9A072A0F1C3}">
      <dgm:prSet/>
      <dgm:spPr/>
      <dgm:t>
        <a:bodyPr/>
        <a:lstStyle/>
        <a:p>
          <a:r>
            <a:rPr lang="en-IT" dirty="0"/>
            <a:t>Speed</a:t>
          </a:r>
        </a:p>
      </dgm:t>
    </dgm:pt>
    <dgm:pt modelId="{8B44BED8-AC0A-8D4D-B1AC-D3072F42FF25}" type="parTrans" cxnId="{06CF67AA-416C-1749-8118-7145EE6AFB8C}">
      <dgm:prSet/>
      <dgm:spPr/>
      <dgm:t>
        <a:bodyPr/>
        <a:lstStyle/>
        <a:p>
          <a:endParaRPr lang="en-GB"/>
        </a:p>
      </dgm:t>
    </dgm:pt>
    <dgm:pt modelId="{53C28EDE-5695-A346-ADBE-F5D28F03A61D}" type="sibTrans" cxnId="{06CF67AA-416C-1749-8118-7145EE6AFB8C}">
      <dgm:prSet/>
      <dgm:spPr/>
      <dgm:t>
        <a:bodyPr/>
        <a:lstStyle/>
        <a:p>
          <a:endParaRPr lang="en-GB"/>
        </a:p>
      </dgm:t>
    </dgm:pt>
    <dgm:pt modelId="{50A9D993-5B36-1C45-8D73-D11F456983B1}">
      <dgm:prSet/>
      <dgm:spPr/>
      <dgm:t>
        <a:bodyPr/>
        <a:lstStyle/>
        <a:p>
          <a:r>
            <a:rPr lang="en-IT" dirty="0"/>
            <a:t>Scalability</a:t>
          </a:r>
        </a:p>
      </dgm:t>
    </dgm:pt>
    <dgm:pt modelId="{4B7206E4-0790-1D48-910D-E9DEFE2D6DDE}" type="parTrans" cxnId="{C15962C2-1A2F-F04A-A17E-B9FEEF905B96}">
      <dgm:prSet/>
      <dgm:spPr/>
      <dgm:t>
        <a:bodyPr/>
        <a:lstStyle/>
        <a:p>
          <a:endParaRPr lang="en-GB"/>
        </a:p>
      </dgm:t>
    </dgm:pt>
    <dgm:pt modelId="{090BF0DB-989C-B04E-ABF1-0EF9618D83CD}" type="sibTrans" cxnId="{C15962C2-1A2F-F04A-A17E-B9FEEF905B96}">
      <dgm:prSet/>
      <dgm:spPr/>
      <dgm:t>
        <a:bodyPr/>
        <a:lstStyle/>
        <a:p>
          <a:endParaRPr lang="en-GB"/>
        </a:p>
      </dgm:t>
    </dgm:pt>
    <dgm:pt modelId="{7F18AF02-D738-2E42-90A9-A0056D3851CF}">
      <dgm:prSet/>
      <dgm:spPr/>
      <dgm:t>
        <a:bodyPr/>
        <a:lstStyle/>
        <a:p>
          <a:r>
            <a:rPr lang="en-IT"/>
            <a:t>Stability</a:t>
          </a:r>
        </a:p>
      </dgm:t>
    </dgm:pt>
    <dgm:pt modelId="{80456940-F238-9F42-9664-A5A4B8AD6E26}" type="parTrans" cxnId="{11C6952B-161C-E74C-9CB9-0B3EB8FDE925}">
      <dgm:prSet/>
      <dgm:spPr/>
      <dgm:t>
        <a:bodyPr/>
        <a:lstStyle/>
        <a:p>
          <a:endParaRPr lang="en-GB"/>
        </a:p>
      </dgm:t>
    </dgm:pt>
    <dgm:pt modelId="{0953BF47-DCFB-E547-8069-C06BA699C776}" type="sibTrans" cxnId="{11C6952B-161C-E74C-9CB9-0B3EB8FDE925}">
      <dgm:prSet/>
      <dgm:spPr/>
      <dgm:t>
        <a:bodyPr/>
        <a:lstStyle/>
        <a:p>
          <a:endParaRPr lang="en-GB"/>
        </a:p>
      </dgm:t>
    </dgm:pt>
    <dgm:pt modelId="{6569C7B9-2FDB-2D42-8C5B-E39CCEF93957}" type="pres">
      <dgm:prSet presAssocID="{26C79903-010C-3043-BC3E-2BE6173021BB}" presName="Name0" presStyleCnt="0">
        <dgm:presLayoutVars>
          <dgm:dir/>
          <dgm:resizeHandles val="exact"/>
        </dgm:presLayoutVars>
      </dgm:prSet>
      <dgm:spPr/>
    </dgm:pt>
    <dgm:pt modelId="{72987330-E101-9D47-8DE7-EC7C5E5C90C7}" type="pres">
      <dgm:prSet presAssocID="{A35509BD-FD9F-F141-93AE-C9A072A0F1C3}" presName="Name5" presStyleLbl="vennNode1" presStyleIdx="0" presStyleCnt="3">
        <dgm:presLayoutVars>
          <dgm:bulletEnabled val="1"/>
        </dgm:presLayoutVars>
      </dgm:prSet>
      <dgm:spPr/>
    </dgm:pt>
    <dgm:pt modelId="{432A9E1C-E4D0-214E-BD74-B054228CC727}" type="pres">
      <dgm:prSet presAssocID="{53C28EDE-5695-A346-ADBE-F5D28F03A61D}" presName="space" presStyleCnt="0"/>
      <dgm:spPr/>
    </dgm:pt>
    <dgm:pt modelId="{BB1FCCF2-F9E1-FA4E-B73F-D3A093422A2A}" type="pres">
      <dgm:prSet presAssocID="{50A9D993-5B36-1C45-8D73-D11F456983B1}" presName="Name5" presStyleLbl="vennNode1" presStyleIdx="1" presStyleCnt="3">
        <dgm:presLayoutVars>
          <dgm:bulletEnabled val="1"/>
        </dgm:presLayoutVars>
      </dgm:prSet>
      <dgm:spPr/>
    </dgm:pt>
    <dgm:pt modelId="{58FD335C-FF75-C948-8EA5-153981FFA6CB}" type="pres">
      <dgm:prSet presAssocID="{090BF0DB-989C-B04E-ABF1-0EF9618D83CD}" presName="space" presStyleCnt="0"/>
      <dgm:spPr/>
    </dgm:pt>
    <dgm:pt modelId="{FFA386B8-F7D1-F649-9FE0-15EA76B0BF39}" type="pres">
      <dgm:prSet presAssocID="{7F18AF02-D738-2E42-90A9-A0056D3851CF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11C6952B-161C-E74C-9CB9-0B3EB8FDE925}" srcId="{26C79903-010C-3043-BC3E-2BE6173021BB}" destId="{7F18AF02-D738-2E42-90A9-A0056D3851CF}" srcOrd="2" destOrd="0" parTransId="{80456940-F238-9F42-9664-A5A4B8AD6E26}" sibTransId="{0953BF47-DCFB-E547-8069-C06BA699C776}"/>
    <dgm:cxn modelId="{C13D1F76-0CBD-624E-9FF3-1A1997EF4D8B}" type="presOf" srcId="{7F18AF02-D738-2E42-90A9-A0056D3851CF}" destId="{FFA386B8-F7D1-F649-9FE0-15EA76B0BF39}" srcOrd="0" destOrd="0" presId="urn:microsoft.com/office/officeart/2005/8/layout/venn3"/>
    <dgm:cxn modelId="{9AC21857-3E47-6648-9B7C-89E54E7DD659}" type="presOf" srcId="{A35509BD-FD9F-F141-93AE-C9A072A0F1C3}" destId="{72987330-E101-9D47-8DE7-EC7C5E5C90C7}" srcOrd="0" destOrd="0" presId="urn:microsoft.com/office/officeart/2005/8/layout/venn3"/>
    <dgm:cxn modelId="{06CF67AA-416C-1749-8118-7145EE6AFB8C}" srcId="{26C79903-010C-3043-BC3E-2BE6173021BB}" destId="{A35509BD-FD9F-F141-93AE-C9A072A0F1C3}" srcOrd="0" destOrd="0" parTransId="{8B44BED8-AC0A-8D4D-B1AC-D3072F42FF25}" sibTransId="{53C28EDE-5695-A346-ADBE-F5D28F03A61D}"/>
    <dgm:cxn modelId="{C15962C2-1A2F-F04A-A17E-B9FEEF905B96}" srcId="{26C79903-010C-3043-BC3E-2BE6173021BB}" destId="{50A9D993-5B36-1C45-8D73-D11F456983B1}" srcOrd="1" destOrd="0" parTransId="{4B7206E4-0790-1D48-910D-E9DEFE2D6DDE}" sibTransId="{090BF0DB-989C-B04E-ABF1-0EF9618D83CD}"/>
    <dgm:cxn modelId="{A3DDB0D1-AC1F-D842-882A-6A2A337BD940}" type="presOf" srcId="{26C79903-010C-3043-BC3E-2BE6173021BB}" destId="{6569C7B9-2FDB-2D42-8C5B-E39CCEF93957}" srcOrd="0" destOrd="0" presId="urn:microsoft.com/office/officeart/2005/8/layout/venn3"/>
    <dgm:cxn modelId="{8D7BCFE2-EE5F-C949-91DF-8EFF0B9FAA84}" type="presOf" srcId="{50A9D993-5B36-1C45-8D73-D11F456983B1}" destId="{BB1FCCF2-F9E1-FA4E-B73F-D3A093422A2A}" srcOrd="0" destOrd="0" presId="urn:microsoft.com/office/officeart/2005/8/layout/venn3"/>
    <dgm:cxn modelId="{E0C05329-0417-F64A-A143-5ABFF98A2EFC}" type="presParOf" srcId="{6569C7B9-2FDB-2D42-8C5B-E39CCEF93957}" destId="{72987330-E101-9D47-8DE7-EC7C5E5C90C7}" srcOrd="0" destOrd="0" presId="urn:microsoft.com/office/officeart/2005/8/layout/venn3"/>
    <dgm:cxn modelId="{66B15D7F-2777-8E40-9F49-1C0E7F276F0F}" type="presParOf" srcId="{6569C7B9-2FDB-2D42-8C5B-E39CCEF93957}" destId="{432A9E1C-E4D0-214E-BD74-B054228CC727}" srcOrd="1" destOrd="0" presId="urn:microsoft.com/office/officeart/2005/8/layout/venn3"/>
    <dgm:cxn modelId="{40906FDA-5E6F-3740-800F-035852AA073D}" type="presParOf" srcId="{6569C7B9-2FDB-2D42-8C5B-E39CCEF93957}" destId="{BB1FCCF2-F9E1-FA4E-B73F-D3A093422A2A}" srcOrd="2" destOrd="0" presId="urn:microsoft.com/office/officeart/2005/8/layout/venn3"/>
    <dgm:cxn modelId="{69F5BE37-7F13-A549-980C-A8E33F2AD5B3}" type="presParOf" srcId="{6569C7B9-2FDB-2D42-8C5B-E39CCEF93957}" destId="{58FD335C-FF75-C948-8EA5-153981FFA6CB}" srcOrd="3" destOrd="0" presId="urn:microsoft.com/office/officeart/2005/8/layout/venn3"/>
    <dgm:cxn modelId="{B9B314B7-F552-7347-AD6E-02011B15E24D}" type="presParOf" srcId="{6569C7B9-2FDB-2D42-8C5B-E39CCEF93957}" destId="{FFA386B8-F7D1-F649-9FE0-15EA76B0BF39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87330-E101-9D47-8DE7-EC7C5E5C90C7}">
      <dsp:nvSpPr>
        <dsp:cNvPr id="0" name=""/>
        <dsp:cNvSpPr/>
      </dsp:nvSpPr>
      <dsp:spPr>
        <a:xfrm>
          <a:off x="3464" y="533488"/>
          <a:ext cx="3029875" cy="302987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6744" tIns="44450" rIns="16674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500" kern="1200" dirty="0"/>
            <a:t>Speed</a:t>
          </a:r>
        </a:p>
      </dsp:txBody>
      <dsp:txXfrm>
        <a:off x="447179" y="977203"/>
        <a:ext cx="2142445" cy="2142445"/>
      </dsp:txXfrm>
    </dsp:sp>
    <dsp:sp modelId="{BB1FCCF2-F9E1-FA4E-B73F-D3A093422A2A}">
      <dsp:nvSpPr>
        <dsp:cNvPr id="0" name=""/>
        <dsp:cNvSpPr/>
      </dsp:nvSpPr>
      <dsp:spPr>
        <a:xfrm>
          <a:off x="2427365" y="533488"/>
          <a:ext cx="3029875" cy="3029875"/>
        </a:xfrm>
        <a:prstGeom prst="ellipse">
          <a:avLst/>
        </a:prstGeom>
        <a:solidFill>
          <a:schemeClr val="accent5">
            <a:alpha val="50000"/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6744" tIns="44450" rIns="16674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500" kern="1200" dirty="0"/>
            <a:t>Scalability</a:t>
          </a:r>
        </a:p>
      </dsp:txBody>
      <dsp:txXfrm>
        <a:off x="2871080" y="977203"/>
        <a:ext cx="2142445" cy="2142445"/>
      </dsp:txXfrm>
    </dsp:sp>
    <dsp:sp modelId="{FFA386B8-F7D1-F649-9FE0-15EA76B0BF39}">
      <dsp:nvSpPr>
        <dsp:cNvPr id="0" name=""/>
        <dsp:cNvSpPr/>
      </dsp:nvSpPr>
      <dsp:spPr>
        <a:xfrm>
          <a:off x="4851265" y="533488"/>
          <a:ext cx="3029875" cy="3029875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6744" tIns="44450" rIns="16674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500" kern="1200"/>
            <a:t>Stability</a:t>
          </a:r>
        </a:p>
      </dsp:txBody>
      <dsp:txXfrm>
        <a:off x="5294980" y="977203"/>
        <a:ext cx="2142445" cy="2142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8BE3D86-4CD7-F31D-54B6-EE995848C4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268F4FE-A203-8B8F-CC9E-A2DCEF75E9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74DD2-8E53-470B-8646-02BB9552BE22}" type="datetimeFigureOut">
              <a:rPr lang="it-IT" smtClean="0"/>
              <a:t>20/10/2024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51FBA9-2186-3F38-F1ED-F34B57E89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969695-C27F-4316-765E-65C28A0278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B95B-02C2-41BB-A9B7-DDBB724675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0928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25AEB-FEF8-A242-A80F-A32C280FAD43}" type="datetimeFigureOut">
              <a:rPr lang="it-IT" smtClean="0"/>
              <a:t>20/10/2024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DA5DE-C221-1546-B3C9-D3DBB0290AC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441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DA5DE-C221-1546-B3C9-D3DBB0290AC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8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DA5DE-C221-1546-B3C9-D3DBB0290AC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632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2D5B5-F09C-C4AC-4C70-BD4A90DEF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CFD522-CFE5-C4B4-D0EA-4F4E668C9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4196F4-B383-0055-B375-F6F667AEC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79FD4B-3814-78BB-1F9B-B3185372C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DA5DE-C221-1546-B3C9-D3DBB0290AC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6957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A5896-8563-280B-0205-5DD49DB64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F61E567-DFD6-6CD2-C432-9619D6569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B08B55-8CE9-2A83-2A75-DC2445FB5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F95F8F-6112-AA3B-40E6-BB1B2F734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DA5DE-C221-1546-B3C9-D3DBB0290AC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306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DA5DE-C221-1546-B3C9-D3DBB0290AC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765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DA5DE-C221-1546-B3C9-D3DBB0290AC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00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776" y="1600200"/>
            <a:ext cx="11205921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775" y="4344194"/>
            <a:ext cx="1120592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78812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49309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00200"/>
            <a:ext cx="10258698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4194"/>
            <a:ext cx="102586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84802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7773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736726"/>
            <a:ext cx="101629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4596754"/>
            <a:ext cx="101629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9126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7193" y="1825625"/>
            <a:ext cx="4713052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7189" y="1825625"/>
            <a:ext cx="4885508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2248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5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9795" y="2505075"/>
            <a:ext cx="4872446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0251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0251" y="2505075"/>
            <a:ext cx="4872446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4167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67688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2777D80-3793-46C5-9B6B-BF992CAF3CCE}"/>
              </a:ext>
            </a:extLst>
          </p:cNvPr>
          <p:cNvSpPr/>
          <p:nvPr userDrawn="1"/>
        </p:nvSpPr>
        <p:spPr>
          <a:xfrm>
            <a:off x="0" y="6195216"/>
            <a:ext cx="12192000" cy="662783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#AzureDayRome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79626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87657"/>
            <a:ext cx="3932237" cy="8888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</a:defRPr>
            </a:lvl1pPr>
          </a:lstStyle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097" y="1587657"/>
            <a:ext cx="5943600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4" y="2880880"/>
            <a:ext cx="3932237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88695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15291"/>
            <a:ext cx="3932237" cy="10319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69725" y="1515291"/>
            <a:ext cx="5812971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3" y="2761388"/>
            <a:ext cx="3932237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86794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15115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3287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3B3838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762056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5633" y="1600200"/>
            <a:ext cx="9157063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5634" y="4344194"/>
            <a:ext cx="91570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58953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59738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736726"/>
            <a:ext cx="91570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4596754"/>
            <a:ext cx="91570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6832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5634" y="1835513"/>
            <a:ext cx="4323805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8891" y="1825625"/>
            <a:ext cx="4323805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5870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664155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5633" y="2527640"/>
            <a:ext cx="4193179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89519" y="1681163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89519" y="2505075"/>
            <a:ext cx="419317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9003091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7235201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728137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587657"/>
            <a:ext cx="3592286" cy="8888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</a:defRPr>
            </a:lvl1pPr>
          </a:lstStyle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9971" y="1587657"/>
            <a:ext cx="514272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4" y="2874869"/>
            <a:ext cx="3592286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1915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736726"/>
            <a:ext cx="1120592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4596754"/>
            <a:ext cx="112059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5268416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5" y="1481773"/>
            <a:ext cx="3470366" cy="10319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09807" y="1481773"/>
            <a:ext cx="5172890" cy="43792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5" y="2740387"/>
            <a:ext cx="3470366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392561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038124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3B3838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25634" y="1554479"/>
            <a:ext cx="6528164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059637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7728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Speaker Intro 2">
    <p:bg>
      <p:bgPr>
        <a:solidFill>
          <a:srgbClr val="EFD48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5A6189CE-B4AF-6F03-F047-C74B00678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30302" r="2176" b="26880"/>
          <a:stretch/>
        </p:blipFill>
        <p:spPr>
          <a:xfrm>
            <a:off x="0" y="3724044"/>
            <a:ext cx="12192000" cy="3133956"/>
          </a:xfrm>
          <a:prstGeom prst="rect">
            <a:avLst/>
          </a:prstGeom>
        </p:spPr>
      </p:pic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4379200" y="1289756"/>
            <a:ext cx="7812800" cy="368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>
                <a:solidFill>
                  <a:srgbClr val="3B383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/>
              <a:t>Session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90189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56228" y="5247248"/>
            <a:ext cx="13104457" cy="161075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6789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196948" y="3165232"/>
            <a:ext cx="12845177" cy="369276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>
                <a:solidFill>
                  <a:srgbClr val="3B3838"/>
                </a:solidFill>
              </a:rPr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02103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4799426" y="1890747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532119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0">
                <a:solidFill>
                  <a:srgbClr val="3B3838"/>
                </a:solidFill>
                <a:latin typeface="+mn-lt"/>
              </a:rPr>
              <a:t>Session Title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9426" y="1896423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D74D9-99C3-442C-94A0-2256DCB3A8AD}"/>
              </a:ext>
            </a:extLst>
          </p:cNvPr>
          <p:cNvSpPr txBox="1"/>
          <p:nvPr userDrawn="1"/>
        </p:nvSpPr>
        <p:spPr>
          <a:xfrm>
            <a:off x="4799426" y="4441319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8812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B3740AF-E675-42BE-A189-ABCECA1A81AE}"/>
              </a:ext>
            </a:extLst>
          </p:cNvPr>
          <p:cNvSpPr/>
          <p:nvPr userDrawn="1"/>
        </p:nvSpPr>
        <p:spPr>
          <a:xfrm>
            <a:off x="4794736" y="1308294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6DB1A-82C4-4D31-BAD7-53B0226442FB}"/>
              </a:ext>
            </a:extLst>
          </p:cNvPr>
          <p:cNvSpPr/>
          <p:nvPr userDrawn="1"/>
        </p:nvSpPr>
        <p:spPr>
          <a:xfrm>
            <a:off x="0" y="5187462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5400" b="0">
              <a:solidFill>
                <a:srgbClr val="0B78BD"/>
              </a:solidFill>
              <a:latin typeface="+mn-lt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9024054E-FC58-4A9F-88D6-B1508DD55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4737" y="1308294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73A9E7-9566-4807-80F0-C8A8ACDB8D9B}"/>
              </a:ext>
            </a:extLst>
          </p:cNvPr>
          <p:cNvSpPr txBox="1"/>
          <p:nvPr userDrawn="1"/>
        </p:nvSpPr>
        <p:spPr>
          <a:xfrm>
            <a:off x="4794735" y="3727937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56470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  <a:ln>
            <a:solidFill>
              <a:srgbClr val="EFD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7277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759" y="1825625"/>
            <a:ext cx="5129723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2974" y="1825625"/>
            <a:ext cx="5129723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2310103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54893" y="3503863"/>
            <a:ext cx="504219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004847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792386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D1460AA-79FC-1465-E8FD-4F3AAE4322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6" y="5023939"/>
            <a:ext cx="1332411" cy="1332411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82" y="6356350"/>
            <a:ext cx="9843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82" y="316559"/>
            <a:ext cx="111215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53300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9BBBF5A-31D2-2699-19F4-AA649B4BFB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6" y="5023939"/>
            <a:ext cx="1332411" cy="1332411"/>
          </a:xfrm>
          <a:prstGeom prst="rect">
            <a:avLst/>
          </a:prstGeom>
        </p:spPr>
      </p:pic>
      <p:pic>
        <p:nvPicPr>
          <p:cNvPr id="10" name="Picture 9" descr="Yellow and blue symbols">
            <a:extLst>
              <a:ext uri="{FF2B5EF4-FFF2-40B4-BE49-F238E27FC236}">
                <a16:creationId xmlns:a16="http://schemas.microsoft.com/office/drawing/2014/main" id="{F166FFCD-9468-2B31-BCAA-F7AAC91BF1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0"/>
            <a:ext cx="9814560" cy="6858000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29004" y="6356350"/>
            <a:ext cx="185369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AzureDayTorino</a:t>
            </a:r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3B3838"/>
                </a:solidFill>
                <a:latin typeface="+mn-lt"/>
              </a:defRPr>
            </a:lvl1pPr>
          </a:lstStyle>
          <a:p>
            <a:r>
              <a:rPr lang="it-IT" err="1"/>
              <a:t>Question</a:t>
            </a:r>
            <a:r>
              <a:rPr lang="it-IT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28831" r="30600"/>
          <a:stretch/>
        </p:blipFill>
        <p:spPr>
          <a:xfrm>
            <a:off x="0" y="0"/>
            <a:ext cx="237744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3775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497279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3B3838"/>
                </a:solidFill>
                <a:latin typeface="+mn-lt"/>
              </a:defRPr>
            </a:lvl1pPr>
          </a:lstStyle>
          <a:p>
            <a:r>
              <a:rPr lang="it-IT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69139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14E76A-DB37-2759-82D3-7560F8F07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6" y="248859"/>
            <a:ext cx="1332411" cy="133241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2C6391-BD02-E1A8-6B3B-AFF1CE3F23FD}"/>
              </a:ext>
            </a:extLst>
          </p:cNvPr>
          <p:cNvSpPr txBox="1"/>
          <p:nvPr userDrawn="1"/>
        </p:nvSpPr>
        <p:spPr>
          <a:xfrm>
            <a:off x="2236596" y="1150247"/>
            <a:ext cx="776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>
                <a:solidFill>
                  <a:srgbClr val="EFD485"/>
                </a:solidFill>
              </a:rPr>
              <a:t>Platinum Sponsor</a:t>
            </a:r>
          </a:p>
        </p:txBody>
      </p:sp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D3BB2535-1392-4C23-5759-4C1907BA49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08" y="1758580"/>
            <a:ext cx="2324052" cy="11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SC Technology">
            <a:extLst>
              <a:ext uri="{FF2B5EF4-FFF2-40B4-BE49-F238E27FC236}">
                <a16:creationId xmlns:a16="http://schemas.microsoft.com/office/drawing/2014/main" id="{2128AA76-60B4-001D-B5BA-3E2DB5A299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72" y="1781256"/>
            <a:ext cx="2223678" cy="11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C9EFB4-E3DC-D36E-EE4C-272D764688FB}"/>
              </a:ext>
            </a:extLst>
          </p:cNvPr>
          <p:cNvSpPr txBox="1"/>
          <p:nvPr userDrawn="1"/>
        </p:nvSpPr>
        <p:spPr>
          <a:xfrm>
            <a:off x="2236596" y="3062203"/>
            <a:ext cx="776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>
                <a:solidFill>
                  <a:srgbClr val="EFD485"/>
                </a:solidFill>
              </a:rPr>
              <a:t>Technical Sponsor</a:t>
            </a:r>
          </a:p>
        </p:txBody>
      </p:sp>
      <p:pic>
        <p:nvPicPr>
          <p:cNvPr id="1030" name="Picture 6" descr="DotNetCode">
            <a:extLst>
              <a:ext uri="{FF2B5EF4-FFF2-40B4-BE49-F238E27FC236}">
                <a16:creationId xmlns:a16="http://schemas.microsoft.com/office/drawing/2014/main" id="{FC15D550-E442-432B-D4DE-B12B0F5FD9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978" y="3828594"/>
            <a:ext cx="1564000" cy="7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icker Mule">
            <a:extLst>
              <a:ext uri="{FF2B5EF4-FFF2-40B4-BE49-F238E27FC236}">
                <a16:creationId xmlns:a16="http://schemas.microsoft.com/office/drawing/2014/main" id="{90E1947C-3A52-C4EA-6590-A114F1DEF4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00" y="4831675"/>
            <a:ext cx="1752156" cy="8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Meetup Torino">
            <a:extLst>
              <a:ext uri="{FF2B5EF4-FFF2-40B4-BE49-F238E27FC236}">
                <a16:creationId xmlns:a16="http://schemas.microsoft.com/office/drawing/2014/main" id="{73026A21-8135-F641-3D2B-9365F94B3D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62" y="3816086"/>
            <a:ext cx="1677676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rino .NET">
            <a:extLst>
              <a:ext uri="{FF2B5EF4-FFF2-40B4-BE49-F238E27FC236}">
                <a16:creationId xmlns:a16="http://schemas.microsoft.com/office/drawing/2014/main" id="{35D98248-AB12-478D-17B0-9DA5F79F8F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22" y="3846578"/>
            <a:ext cx="1677676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ckt Publishing">
            <a:extLst>
              <a:ext uri="{FF2B5EF4-FFF2-40B4-BE49-F238E27FC236}">
                <a16:creationId xmlns:a16="http://schemas.microsoft.com/office/drawing/2014/main" id="{F2419F5C-C452-710B-B0AD-B6DEC64A2E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62" y="4824032"/>
            <a:ext cx="1677675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etBrains">
            <a:extLst>
              <a:ext uri="{FF2B5EF4-FFF2-40B4-BE49-F238E27FC236}">
                <a16:creationId xmlns:a16="http://schemas.microsoft.com/office/drawing/2014/main" id="{45C8FAB0-5A19-4FA2-A639-C8EA6B509A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22" y="4885016"/>
            <a:ext cx="1752156" cy="8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51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5" y="167420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775" y="2505075"/>
            <a:ext cx="5219113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3584" y="168116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3584" y="2505075"/>
            <a:ext cx="5219113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6612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833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87657"/>
            <a:ext cx="4360984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031" y="1587657"/>
            <a:ext cx="623066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80880"/>
            <a:ext cx="4360984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79FE1DD2-21EE-470A-9002-2A465A11EC14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20412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28096"/>
            <a:ext cx="4360984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3687" y="1515291"/>
            <a:ext cx="6029010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07711"/>
            <a:ext cx="4360984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FFE944BF-EBE0-41F2-8211-C03DD2ED131E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71168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9003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1"/>
            <a:ext cx="12192000" cy="1195754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1314157"/>
            <a:ext cx="11205922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6776" y="6356350"/>
            <a:ext cx="9927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pic>
        <p:nvPicPr>
          <p:cNvPr id="8" name="Immagine 7" descr="Immagine che contiene Elementi grafici, schizzo, disegno, arte&#10;&#10;Descrizione generata automaticamente">
            <a:extLst>
              <a:ext uri="{FF2B5EF4-FFF2-40B4-BE49-F238E27FC236}">
                <a16:creationId xmlns:a16="http://schemas.microsoft.com/office/drawing/2014/main" id="{EAE4BD8E-E654-B24C-24AA-93EDFE39A3D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4693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728" r:id="rId7"/>
    <p:sldLayoutId id="2147483729" r:id="rId8"/>
    <p:sldLayoutId id="2147483730" r:id="rId9"/>
    <p:sldLayoutId id="214748373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B3838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1314157"/>
            <a:ext cx="1016290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7533540-83EF-C4E6-9100-721A8C34523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6" y="0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>
              <a:lumMod val="25000"/>
            </a:schemeClr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2364377" cy="6839745"/>
          </a:xfrm>
          <a:prstGeom prst="rect">
            <a:avLst/>
          </a:prstGeom>
          <a:solidFill>
            <a:srgbClr val="EFD4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314157"/>
            <a:ext cx="915706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#</a:t>
            </a:r>
            <a:r>
              <a:rPr lang="it-IT" err="1"/>
              <a:t>AzureDayRome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2" y="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B3838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B383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B3838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B383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4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02" r:id="rId4"/>
    <p:sldLayoutId id="2147483697" r:id="rId5"/>
    <p:sldLayoutId id="2147483685" r:id="rId6"/>
    <p:sldLayoutId id="2147483703" r:id="rId7"/>
    <p:sldLayoutId id="2147483705" r:id="rId8"/>
    <p:sldLayoutId id="2147483704" r:id="rId9"/>
    <p:sldLayoutId id="2147483707" r:id="rId10"/>
    <p:sldLayoutId id="2147483706" r:id="rId11"/>
    <p:sldLayoutId id="2147483698" r:id="rId12"/>
    <p:sldLayoutId id="2147483732" r:id="rId13"/>
    <p:sldLayoutId id="214748369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5EEF748-57F5-4028-90F4-77E329679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3182" y="900179"/>
            <a:ext cx="7812800" cy="2419218"/>
          </a:xfrm>
        </p:spPr>
        <p:txBody>
          <a:bodyPr anchor="t"/>
          <a:lstStyle/>
          <a:p>
            <a:r>
              <a:rPr lang="it-IT" sz="6000" dirty="0" err="1"/>
              <a:t>Optimize</a:t>
            </a:r>
            <a:r>
              <a:rPr lang="it-IT" sz="6000" dirty="0"/>
              <a:t> performance with Azure Load Testing</a:t>
            </a:r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EE9FFB28-0C5E-7BC5-B50D-B2BFD36B73C2}"/>
              </a:ext>
            </a:extLst>
          </p:cNvPr>
          <p:cNvSpPr txBox="1">
            <a:spLocks/>
          </p:cNvSpPr>
          <p:nvPr/>
        </p:nvSpPr>
        <p:spPr>
          <a:xfrm>
            <a:off x="4273182" y="2905727"/>
            <a:ext cx="7812800" cy="162751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sz="4000" dirty="0"/>
              <a:t>Antonio Liccardi</a:t>
            </a:r>
          </a:p>
          <a:p>
            <a:r>
              <a:rPr lang="it-IT" sz="4000" dirty="0"/>
              <a:t>CTO @ </a:t>
            </a:r>
            <a:r>
              <a:rPr lang="it-IT" sz="4000" dirty="0" err="1"/>
              <a:t>Blexin</a:t>
            </a:r>
            <a:endParaRPr lang="it-IT" sz="4000" dirty="0"/>
          </a:p>
          <a:p>
            <a:r>
              <a:rPr lang="it-IT" sz="4000" dirty="0"/>
              <a:t>Microsoft MVP</a:t>
            </a:r>
          </a:p>
        </p:txBody>
      </p:sp>
    </p:spTree>
    <p:extLst>
      <p:ext uri="{BB962C8B-B14F-4D97-AF65-F5344CB8AC3E}">
        <p14:creationId xmlns:p14="http://schemas.microsoft.com/office/powerpoint/2010/main" val="404801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E2E0C-986A-7DAB-A1EF-769A895A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Quali criteri?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FE94A5-467F-3649-2DFC-233685AB71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69611"/>
              </p:ext>
            </p:extLst>
          </p:nvPr>
        </p:nvGraphicFramePr>
        <p:xfrm>
          <a:off x="2153697" y="1884155"/>
          <a:ext cx="7884606" cy="4096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976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6F3199-476C-0D9E-36CF-4F5ADD5C0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8AF849-B0DD-FC3D-AC12-B65B741F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Quali metriche?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ADE4B-0B61-21CF-1F51-8D5C88840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14" y="1314157"/>
            <a:ext cx="8626971" cy="45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4995C-F888-6266-0615-6D96D63F1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T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91F86A2-2948-9F06-D4A0-0746C5D4B79B}"/>
              </a:ext>
            </a:extLst>
          </p:cNvPr>
          <p:cNvSpPr txBox="1">
            <a:spLocks/>
          </p:cNvSpPr>
          <p:nvPr/>
        </p:nvSpPr>
        <p:spPr>
          <a:xfrm>
            <a:off x="1001211" y="3624942"/>
            <a:ext cx="4992461" cy="6746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IT" sz="5000" dirty="0">
                <a:solidFill>
                  <a:schemeClr val="tx1"/>
                </a:solidFill>
              </a:rPr>
              <a:t>Chi dovrebbe farli?</a:t>
            </a:r>
          </a:p>
        </p:txBody>
      </p:sp>
      <p:pic>
        <p:nvPicPr>
          <p:cNvPr id="5" name="Picture 12" descr="Disastergirl auto-scaling meme">
            <a:extLst>
              <a:ext uri="{FF2B5EF4-FFF2-40B4-BE49-F238E27FC236}">
                <a16:creationId xmlns:a16="http://schemas.microsoft.com/office/drawing/2014/main" id="{50C64427-1C68-38D5-52DE-8360EF261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8475"/>
            <a:ext cx="3912116" cy="292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24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19378-0181-B7E1-0AA4-EE8CE508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T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051E22B-FAB0-AFCE-BC76-95FC7C91F95A}"/>
              </a:ext>
            </a:extLst>
          </p:cNvPr>
          <p:cNvSpPr txBox="1">
            <a:spLocks/>
          </p:cNvSpPr>
          <p:nvPr/>
        </p:nvSpPr>
        <p:spPr>
          <a:xfrm>
            <a:off x="1045752" y="3134841"/>
            <a:ext cx="5050248" cy="14150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IT" sz="5000" dirty="0">
                <a:solidFill>
                  <a:schemeClr val="tx1"/>
                </a:solidFill>
              </a:rPr>
              <a:t>Ma la mia applicazione è scalabile!</a:t>
            </a:r>
          </a:p>
        </p:txBody>
      </p:sp>
      <p:pic>
        <p:nvPicPr>
          <p:cNvPr id="5" name="Picture 6" descr="Bad luck Brian the Project Manager meme">
            <a:extLst>
              <a:ext uri="{FF2B5EF4-FFF2-40B4-BE49-F238E27FC236}">
                <a16:creationId xmlns:a16="http://schemas.microsoft.com/office/drawing/2014/main" id="{35F6B512-5E3B-0417-B378-9E10383C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245" y="2130503"/>
            <a:ext cx="2904376" cy="342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61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90EB0C-E2FC-E992-FBAB-90866D39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T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3EF9446-01D1-63AB-19D9-CCA2CC568DC2}"/>
              </a:ext>
            </a:extLst>
          </p:cNvPr>
          <p:cNvSpPr txBox="1">
            <a:spLocks/>
          </p:cNvSpPr>
          <p:nvPr/>
        </p:nvSpPr>
        <p:spPr>
          <a:xfrm>
            <a:off x="7412477" y="3097262"/>
            <a:ext cx="4137055" cy="14150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IT" sz="5000" dirty="0">
                <a:solidFill>
                  <a:schemeClr val="tx1"/>
                </a:solidFill>
              </a:rPr>
              <a:t>Ma servono veramente?</a:t>
            </a:r>
          </a:p>
        </p:txBody>
      </p:sp>
      <p:pic>
        <p:nvPicPr>
          <p:cNvPr id="5" name="Picture 24" descr="Test-Driven Machine Learning Development (Deployment Series: Guide 07) - ML  in Production">
            <a:extLst>
              <a:ext uri="{FF2B5EF4-FFF2-40B4-BE49-F238E27FC236}">
                <a16:creationId xmlns:a16="http://schemas.microsoft.com/office/drawing/2014/main" id="{8695E434-8D07-FAE9-FA85-4784E626F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03" y="2138188"/>
            <a:ext cx="5936942" cy="33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6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0D2044-9481-ADBD-4676-3ABD76CE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T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88113DD-8996-4469-1C4F-7BB41A612634}"/>
              </a:ext>
            </a:extLst>
          </p:cNvPr>
          <p:cNvSpPr txBox="1">
            <a:spLocks/>
          </p:cNvSpPr>
          <p:nvPr/>
        </p:nvSpPr>
        <p:spPr>
          <a:xfrm>
            <a:off x="5667588" y="3428999"/>
            <a:ext cx="6115109" cy="707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IT" sz="5000" dirty="0">
                <a:solidFill>
                  <a:schemeClr val="tx1"/>
                </a:solidFill>
              </a:rPr>
              <a:t>In quale fase dello sviluppo?</a:t>
            </a:r>
          </a:p>
        </p:txBody>
      </p:sp>
      <p:pic>
        <p:nvPicPr>
          <p:cNvPr id="5" name="Picture 18" descr="LOAD TESTING AT THE END? you must really know what you're doing - Willy  Wonka Sarcasm Meme | Make a Meme">
            <a:extLst>
              <a:ext uri="{FF2B5EF4-FFF2-40B4-BE49-F238E27FC236}">
                <a16:creationId xmlns:a16="http://schemas.microsoft.com/office/drawing/2014/main" id="{30CDC5FD-467A-89BE-BFD5-8518A3F59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12" y="1970390"/>
            <a:ext cx="4349676" cy="362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93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6E0564-530B-72E0-D504-E0B57223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8BFDF-E483-9E56-00C7-36941ABE8222}"/>
              </a:ext>
            </a:extLst>
          </p:cNvPr>
          <p:cNvSpPr txBox="1"/>
          <p:nvPr/>
        </p:nvSpPr>
        <p:spPr>
          <a:xfrm>
            <a:off x="3040693" y="3241202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800" dirty="0">
                <a:solidFill>
                  <a:schemeClr val="bg1"/>
                </a:solidFill>
              </a:rPr>
              <a:t>Come?</a:t>
            </a:r>
            <a:endParaRPr lang="en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B462F-9B5F-C1A8-C779-7F968D1EB424}"/>
              </a:ext>
            </a:extLst>
          </p:cNvPr>
          <p:cNvSpPr txBox="1"/>
          <p:nvPr/>
        </p:nvSpPr>
        <p:spPr>
          <a:xfrm>
            <a:off x="3040693" y="2825704"/>
            <a:ext cx="61064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9600" dirty="0"/>
              <a:t>Come?</a:t>
            </a:r>
          </a:p>
        </p:txBody>
      </p:sp>
    </p:spTree>
    <p:extLst>
      <p:ext uri="{BB962C8B-B14F-4D97-AF65-F5344CB8AC3E}">
        <p14:creationId xmlns:p14="http://schemas.microsoft.com/office/powerpoint/2010/main" val="279661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67C797-FC01-1A0E-18F4-0022FEA7F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95373-B4D1-905E-CEB2-4FF1CA60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Web performance and load test</a:t>
            </a:r>
            <a:endParaRPr lang="en-IT" dirty="0"/>
          </a:p>
        </p:txBody>
      </p:sp>
      <p:pic>
        <p:nvPicPr>
          <p:cNvPr id="5" name="Picture 2" descr="Create a web performance and load test project - Visual Studio (Windows) |  Microsoft Learn">
            <a:extLst>
              <a:ext uri="{FF2B5EF4-FFF2-40B4-BE49-F238E27FC236}">
                <a16:creationId xmlns:a16="http://schemas.microsoft.com/office/drawing/2014/main" id="{78093B1E-15F6-1DF8-EC5F-78C01A95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58" y="1702095"/>
            <a:ext cx="8299884" cy="462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5FC7E04-5100-110E-F7B0-5B589930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6" y="1435846"/>
            <a:ext cx="5321299" cy="49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F876-B6E3-3079-EA66-0E960984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35846"/>
            <a:ext cx="70104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898D3A5-E0B7-74AC-0D3D-AD9BB9FD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07" y="1702095"/>
            <a:ext cx="70358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E7F79D29-90B9-E38E-33A2-014DC39FD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86" y="1714795"/>
            <a:ext cx="70231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889D0817-FEE6-A1CC-15B2-CBA12F715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50" y="1343905"/>
            <a:ext cx="70485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6FB2A04E-F35A-F5DC-419C-D6090F539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03" y="1337531"/>
            <a:ext cx="6151418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808E034B-BB85-3304-C452-E1764ECD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9" y="1508399"/>
            <a:ext cx="70358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64DC6008-801E-B526-360D-024CEFEA7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826" y="1761948"/>
            <a:ext cx="70485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5535E434-DC81-DFC5-08B1-A455A76A1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70" y="1438852"/>
            <a:ext cx="70231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E0185BE2-103C-3417-4E20-2CFA262C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03" y="1834501"/>
            <a:ext cx="70485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549F0CE1-7FE3-F58C-E63B-BCF6A23C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63" y="1228585"/>
            <a:ext cx="8948637" cy="54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45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613CEE-256B-BFC9-F7DF-039688D3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Web performance and load test</a:t>
            </a:r>
            <a:endParaRPr lang="en-IT" dirty="0"/>
          </a:p>
        </p:txBody>
      </p:sp>
      <p:pic>
        <p:nvPicPr>
          <p:cNvPr id="4" name="Picture 2" descr="enter image description here">
            <a:extLst>
              <a:ext uri="{FF2B5EF4-FFF2-40B4-BE49-F238E27FC236}">
                <a16:creationId xmlns:a16="http://schemas.microsoft.com/office/drawing/2014/main" id="{94FAC683-6300-D29F-7928-61468C39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1709997"/>
            <a:ext cx="86741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0C562-B2E2-109B-324D-CF700E13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Cloud-based load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73631-A59F-46A4-9734-978150EB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71" y="1702738"/>
            <a:ext cx="6292239" cy="3264021"/>
          </a:xfrm>
          <a:prstGeom prst="rect">
            <a:avLst/>
          </a:prstGeom>
        </p:spPr>
      </p:pic>
      <p:pic>
        <p:nvPicPr>
          <p:cNvPr id="5" name="Picture 2" descr="Cloud-based load testing service end of life - Azure DevOps Blog">
            <a:extLst>
              <a:ext uri="{FF2B5EF4-FFF2-40B4-BE49-F238E27FC236}">
                <a16:creationId xmlns:a16="http://schemas.microsoft.com/office/drawing/2014/main" id="{FD275AD9-45B3-532C-F307-C38169906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12" y="3152116"/>
            <a:ext cx="6282219" cy="297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6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501750-1548-FA1A-2895-BF09108624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sz="4000" b="1" kern="1200" dirty="0">
                <a:solidFill>
                  <a:srgbClr val="3B3838"/>
                </a:solidFill>
                <a:effectLst/>
                <a:latin typeface="Calibri" panose="020F0502020204030204" pitchFamily="34" charset="0"/>
                <a:ea typeface="+mj-ea"/>
                <a:cs typeface="Segoe UI" panose="020B0502040204020203" pitchFamily="34" charset="0"/>
              </a:rPr>
              <a:t>Sponsor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188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8068E7-1097-C3A2-E418-6FEA3AE6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Azure Load Testing</a:t>
            </a:r>
          </a:p>
        </p:txBody>
      </p:sp>
      <p:pic>
        <p:nvPicPr>
          <p:cNvPr id="4" name="Picture 2" descr="Diagram that shows the Azure Load Testing architecture.">
            <a:extLst>
              <a:ext uri="{FF2B5EF4-FFF2-40B4-BE49-F238E27FC236}">
                <a16:creationId xmlns:a16="http://schemas.microsoft.com/office/drawing/2014/main" id="{C388452D-8550-77FF-0C36-BA5AFCB7D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297" y="1411985"/>
            <a:ext cx="8881405" cy="530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2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17245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6" y="1314157"/>
            <a:ext cx="10936048" cy="4812324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it-IT" sz="7200" b="1" dirty="0"/>
              <a:t>Thank </a:t>
            </a:r>
            <a:r>
              <a:rPr lang="it-IT" sz="7200" b="1" dirty="0" err="1"/>
              <a:t>You</a:t>
            </a:r>
            <a:r>
              <a:rPr lang="it-IT" sz="7200" b="1" dirty="0"/>
              <a:t>!</a:t>
            </a:r>
          </a:p>
          <a:p>
            <a:pPr marL="0" indent="0" algn="ctr">
              <a:buNone/>
            </a:pPr>
            <a:endParaRPr lang="it-IT" sz="8000" b="1" dirty="0"/>
          </a:p>
          <a:p>
            <a:pPr marL="0" indent="0" algn="ctr">
              <a:buNone/>
            </a:pPr>
            <a:endParaRPr lang="it-IT" sz="8000" b="1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rgbClr val="EFD485"/>
                </a:solidFill>
              </a:rPr>
              <a:t>Thank You</a:t>
            </a:r>
          </a:p>
        </p:txBody>
      </p:sp>
      <p:sp>
        <p:nvSpPr>
          <p:cNvPr id="3" name="Segnaposto contenuto 5">
            <a:extLst>
              <a:ext uri="{FF2B5EF4-FFF2-40B4-BE49-F238E27FC236}">
                <a16:creationId xmlns:a16="http://schemas.microsoft.com/office/drawing/2014/main" id="{257C72A0-142B-1838-6562-1B7D3D150369}"/>
              </a:ext>
            </a:extLst>
          </p:cNvPr>
          <p:cNvSpPr txBox="1">
            <a:spLocks/>
          </p:cNvSpPr>
          <p:nvPr/>
        </p:nvSpPr>
        <p:spPr>
          <a:xfrm>
            <a:off x="5889556" y="2317353"/>
            <a:ext cx="3710763" cy="85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600" b="1" dirty="0"/>
              <a:t>Vote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3600" b="1" dirty="0" err="1"/>
              <a:t>my</a:t>
            </a:r>
            <a:r>
              <a:rPr lang="it-IT" sz="3600" b="1" dirty="0"/>
              <a:t> session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DD255-1C18-306F-731C-F9F008C0B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46" y="3034927"/>
            <a:ext cx="2394086" cy="239408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25B4FF3-5401-72A0-038F-A49F9D175721}"/>
              </a:ext>
            </a:extLst>
          </p:cNvPr>
          <p:cNvGrpSpPr/>
          <p:nvPr/>
        </p:nvGrpSpPr>
        <p:grpSpPr>
          <a:xfrm>
            <a:off x="3622987" y="5510928"/>
            <a:ext cx="6363457" cy="1231106"/>
            <a:chOff x="3989315" y="5510928"/>
            <a:chExt cx="6363457" cy="12311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8C717F-69F1-8F64-F3E8-03D16312CAE5}"/>
                </a:ext>
              </a:extLst>
            </p:cNvPr>
            <p:cNvSpPr/>
            <p:nvPr/>
          </p:nvSpPr>
          <p:spPr>
            <a:xfrm>
              <a:off x="5137105" y="5510928"/>
              <a:ext cx="5215667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b="1" dirty="0"/>
                <a:t>Antonio Liccardi</a:t>
              </a:r>
            </a:p>
            <a:p>
              <a:r>
                <a:rPr lang="it-IT" i="1" dirty="0" err="1"/>
                <a:t>Chief</a:t>
              </a:r>
              <a:r>
                <a:rPr lang="it-IT" i="1" dirty="0"/>
                <a:t> Technology </a:t>
              </a:r>
              <a:r>
                <a:rPr lang="it-IT" i="1" dirty="0" err="1"/>
                <a:t>Officer</a:t>
              </a:r>
              <a:r>
                <a:rPr lang="it-IT" i="1" dirty="0"/>
                <a:t> @ </a:t>
              </a:r>
              <a:r>
                <a:rPr lang="it-IT" i="1" dirty="0" err="1"/>
                <a:t>Blexin</a:t>
              </a:r>
              <a:r>
                <a:rPr lang="it-IT" i="1" dirty="0"/>
                <a:t> </a:t>
              </a:r>
            </a:p>
            <a:p>
              <a:r>
                <a:rPr lang="it-IT" i="1" dirty="0"/>
                <a:t>Microsoft MVP for Dev Technologies </a:t>
              </a:r>
              <a:r>
                <a:rPr lang="it-IT" dirty="0" err="1"/>
                <a:t>antonio.liccardi@blexin.com</a:t>
              </a:r>
              <a:r>
                <a:rPr lang="it-IT" dirty="0"/>
                <a:t> </a:t>
              </a: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D496494-AC50-5EB4-282C-9DEFE0B75C30}"/>
                </a:ext>
              </a:extLst>
            </p:cNvPr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89315" y="5569665"/>
              <a:ext cx="1120794" cy="1113632"/>
            </a:xfrm>
            <a:prstGeom prst="flowChartConnector">
              <a:avLst/>
            </a:prstGeom>
            <a:effectLst>
              <a:softEdge rad="0"/>
            </a:effec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E05E22-CD04-6F11-91D4-6A18425C6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4" y="3173628"/>
            <a:ext cx="2211025" cy="2211025"/>
          </a:xfrm>
          <a:prstGeom prst="rect">
            <a:avLst/>
          </a:prstGeom>
        </p:spPr>
      </p:pic>
      <p:sp>
        <p:nvSpPr>
          <p:cNvPr id="14" name="Segnaposto contenuto 5">
            <a:extLst>
              <a:ext uri="{FF2B5EF4-FFF2-40B4-BE49-F238E27FC236}">
                <a16:creationId xmlns:a16="http://schemas.microsoft.com/office/drawing/2014/main" id="{BE498A90-5749-7250-DA0E-8C9D37776856}"/>
              </a:ext>
            </a:extLst>
          </p:cNvPr>
          <p:cNvSpPr txBox="1">
            <a:spLocks/>
          </p:cNvSpPr>
          <p:nvPr/>
        </p:nvSpPr>
        <p:spPr>
          <a:xfrm>
            <a:off x="1967204" y="2317353"/>
            <a:ext cx="3710763" cy="85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600" b="1" dirty="0"/>
              <a:t>Il corriere del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3600" b="1" dirty="0" err="1"/>
              <a:t>DevOps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1356531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F04E-D08D-4501-2567-71454C78B3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Sponsor end</a:t>
            </a:r>
          </a:p>
        </p:txBody>
      </p:sp>
    </p:spTree>
    <p:extLst>
      <p:ext uri="{BB962C8B-B14F-4D97-AF65-F5344CB8AC3E}">
        <p14:creationId xmlns:p14="http://schemas.microsoft.com/office/powerpoint/2010/main" val="150513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rgbClr val="EFD485"/>
                </a:solidFill>
              </a:rPr>
              <a:t>Empty template</a:t>
            </a:r>
          </a:p>
        </p:txBody>
      </p:sp>
      <p:sp>
        <p:nvSpPr>
          <p:cNvPr id="3" name="Titolo 3">
            <a:extLst>
              <a:ext uri="{FF2B5EF4-FFF2-40B4-BE49-F238E27FC236}">
                <a16:creationId xmlns:a16="http://schemas.microsoft.com/office/drawing/2014/main" id="{F9867399-2FF0-4AF0-07EF-91D1FD2EC34C}"/>
              </a:ext>
            </a:extLst>
          </p:cNvPr>
          <p:cNvSpPr txBox="1">
            <a:spLocks/>
          </p:cNvSpPr>
          <p:nvPr/>
        </p:nvSpPr>
        <p:spPr>
          <a:xfrm>
            <a:off x="478564" y="1737195"/>
            <a:ext cx="5817733" cy="40254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 sz="5400" dirty="0">
                <a:solidFill>
                  <a:schemeClr val="tx1"/>
                </a:solidFill>
              </a:rPr>
              <a:t>Quanto è performante la vostra applicazione?</a:t>
            </a:r>
          </a:p>
        </p:txBody>
      </p:sp>
      <p:pic>
        <p:nvPicPr>
          <p:cNvPr id="7" name="Picture 20" descr="Application Performance - Imgflip">
            <a:extLst>
              <a:ext uri="{FF2B5EF4-FFF2-40B4-BE49-F238E27FC236}">
                <a16:creationId xmlns:a16="http://schemas.microsoft.com/office/drawing/2014/main" id="{F7B0FDA8-E009-F8C9-B9A8-66E3E5E3D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245" y="1737195"/>
            <a:ext cx="4025430" cy="402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0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E79B1-2394-B11E-952D-AEFA039BD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C093BA7-2962-69B6-26CF-E9EF3F1A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rgbClr val="EFD485"/>
                </a:solidFill>
              </a:rPr>
              <a:t>Empty template</a:t>
            </a:r>
          </a:p>
        </p:txBody>
      </p:sp>
      <p:sp>
        <p:nvSpPr>
          <p:cNvPr id="9" name="Titolo 3">
            <a:extLst>
              <a:ext uri="{FF2B5EF4-FFF2-40B4-BE49-F238E27FC236}">
                <a16:creationId xmlns:a16="http://schemas.microsoft.com/office/drawing/2014/main" id="{F136C76D-B9CF-EB57-3D1B-706F3269D251}"/>
              </a:ext>
            </a:extLst>
          </p:cNvPr>
          <p:cNvSpPr txBox="1">
            <a:spLocks/>
          </p:cNvSpPr>
          <p:nvPr/>
        </p:nvSpPr>
        <p:spPr>
          <a:xfrm>
            <a:off x="867190" y="1682054"/>
            <a:ext cx="5676843" cy="40254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 sz="5400" dirty="0">
                <a:solidFill>
                  <a:schemeClr val="tx1"/>
                </a:solidFill>
              </a:rPr>
              <a:t>Basta la </a:t>
            </a:r>
          </a:p>
          <a:p>
            <a:pPr algn="ctr"/>
            <a:r>
              <a:rPr lang="it-IT" sz="5400" dirty="0" err="1">
                <a:solidFill>
                  <a:schemeClr val="tx1"/>
                </a:solidFill>
              </a:rPr>
              <a:t>response</a:t>
            </a:r>
            <a:r>
              <a:rPr lang="it-IT" sz="5400" dirty="0">
                <a:solidFill>
                  <a:schemeClr val="tx1"/>
                </a:solidFill>
              </a:rPr>
              <a:t> time?</a:t>
            </a:r>
          </a:p>
        </p:txBody>
      </p:sp>
      <p:pic>
        <p:nvPicPr>
          <p:cNvPr id="10" name="Picture 4" descr="The most elegant way to performance test your microservices running on  Kubernetes - DEV Community">
            <a:extLst>
              <a:ext uri="{FF2B5EF4-FFF2-40B4-BE49-F238E27FC236}">
                <a16:creationId xmlns:a16="http://schemas.microsoft.com/office/drawing/2014/main" id="{E1CE476B-0D99-041A-23E5-A8AA3931D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735" y="2039295"/>
            <a:ext cx="3310948" cy="33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9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B45-2E6B-C87A-5B05-328969C1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1F483E9-6E74-3AB1-4683-CD0C3916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rgbClr val="EFD485"/>
                </a:solidFill>
              </a:rPr>
              <a:t>Empty template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AFE699D-15F1-69F8-C309-760282B32814}"/>
              </a:ext>
            </a:extLst>
          </p:cNvPr>
          <p:cNvSpPr txBox="1">
            <a:spLocks/>
          </p:cNvSpPr>
          <p:nvPr/>
        </p:nvSpPr>
        <p:spPr>
          <a:xfrm>
            <a:off x="6096000" y="1660283"/>
            <a:ext cx="5837650" cy="40254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 sz="5400" dirty="0">
                <a:solidFill>
                  <a:schemeClr val="tx1"/>
                </a:solidFill>
              </a:rPr>
              <a:t>Come possiamo misurare le prestazioni?</a:t>
            </a:r>
          </a:p>
        </p:txBody>
      </p:sp>
      <p:pic>
        <p:nvPicPr>
          <p:cNvPr id="6" name="Picture 2" descr="Response times are too damn high meme">
            <a:extLst>
              <a:ext uri="{FF2B5EF4-FFF2-40B4-BE49-F238E27FC236}">
                <a16:creationId xmlns:a16="http://schemas.microsoft.com/office/drawing/2014/main" id="{B96E8B18-2A6E-9EB9-215B-BF4CFDFBE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865" y="2223485"/>
            <a:ext cx="3853135" cy="289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41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A383B8-C7D5-2E34-872B-3470C8267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3A7734-44EB-047D-7BF6-0143F8D8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T"/>
          </a:p>
        </p:txBody>
      </p:sp>
      <p:pic>
        <p:nvPicPr>
          <p:cNvPr id="4" name="Picture 2" descr="Brace Yourselves X is Coming Meme | BRACE YOURSELF; PERFORMANCE TESTING IS COMING | image tagged in memes,brace yourselves x is coming | made w/ Imgflip meme maker">
            <a:extLst>
              <a:ext uri="{FF2B5EF4-FFF2-40B4-BE49-F238E27FC236}">
                <a16:creationId xmlns:a16="http://schemas.microsoft.com/office/drawing/2014/main" id="{120281FD-FB94-C97D-C6AA-24A0C129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60" y="1651320"/>
            <a:ext cx="5395879" cy="413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16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F4F6C-F5EA-6117-9C26-C3E0E893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chemeClr val="tx1"/>
                </a:solidFill>
              </a:rPr>
              <a:t>Performance testing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1976E0D-C5B0-256D-1604-874206C55AB7}"/>
              </a:ext>
            </a:extLst>
          </p:cNvPr>
          <p:cNvSpPr txBox="1">
            <a:spLocks/>
          </p:cNvSpPr>
          <p:nvPr/>
        </p:nvSpPr>
        <p:spPr>
          <a:xfrm>
            <a:off x="299153" y="1888883"/>
            <a:ext cx="11593694" cy="15401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 sz="3000">
                <a:solidFill>
                  <a:schemeClr val="tx1"/>
                </a:solidFill>
              </a:rPr>
              <a:t>Performance testing is a type of </a:t>
            </a:r>
            <a:r>
              <a:rPr lang="it-IT" sz="4000">
                <a:solidFill>
                  <a:schemeClr val="tx1"/>
                </a:solidFill>
              </a:rPr>
              <a:t>non-functional testing</a:t>
            </a:r>
            <a:r>
              <a:rPr lang="it-IT" sz="3000">
                <a:solidFill>
                  <a:schemeClr val="tx1"/>
                </a:solidFill>
              </a:rPr>
              <a:t>. </a:t>
            </a:r>
            <a:endParaRPr lang="it-IT" sz="3000" dirty="0">
              <a:solidFill>
                <a:schemeClr val="tx1"/>
              </a:solidFill>
            </a:endParaRPr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9B032A30-61C5-D9F7-3CD2-B58B1E1EB6F7}"/>
              </a:ext>
            </a:extLst>
          </p:cNvPr>
          <p:cNvSpPr txBox="1">
            <a:spLocks/>
          </p:cNvSpPr>
          <p:nvPr/>
        </p:nvSpPr>
        <p:spPr>
          <a:xfrm>
            <a:off x="299153" y="2539198"/>
            <a:ext cx="11593694" cy="402543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dirty="0" err="1"/>
              <a:t>It's</a:t>
            </a:r>
            <a:r>
              <a:rPr lang="it-IT" sz="3000" dirty="0"/>
              <a:t> </a:t>
            </a:r>
            <a:r>
              <a:rPr lang="it-IT" sz="3000" dirty="0" err="1"/>
              <a:t>intended</a:t>
            </a:r>
            <a:r>
              <a:rPr lang="it-IT" sz="3000" dirty="0"/>
              <a:t> to determine a </a:t>
            </a:r>
            <a:r>
              <a:rPr lang="it-IT" sz="3000" dirty="0" err="1"/>
              <a:t>system's</a:t>
            </a:r>
            <a:r>
              <a:rPr lang="it-IT" sz="3000" dirty="0"/>
              <a:t> </a:t>
            </a:r>
            <a:r>
              <a:rPr lang="it-IT" sz="4000" b="1" dirty="0" err="1"/>
              <a:t>responsiveness</a:t>
            </a:r>
            <a:r>
              <a:rPr lang="it-IT" sz="4000" b="1" dirty="0"/>
              <a:t>, throughput, reliability, and/or </a:t>
            </a:r>
            <a:r>
              <a:rPr lang="it-IT" sz="4000" b="1" dirty="0" err="1"/>
              <a:t>scalability</a:t>
            </a:r>
            <a:r>
              <a:rPr lang="it-IT" sz="3000" b="1" dirty="0"/>
              <a:t> </a:t>
            </a:r>
            <a:br>
              <a:rPr lang="it-IT" sz="3000" dirty="0"/>
            </a:br>
            <a:r>
              <a:rPr lang="it-IT" sz="3000" dirty="0"/>
              <a:t>under a </a:t>
            </a:r>
            <a:r>
              <a:rPr lang="it-IT" sz="3000" dirty="0" err="1"/>
              <a:t>given</a:t>
            </a:r>
            <a:r>
              <a:rPr lang="it-IT" sz="3000" dirty="0"/>
              <a:t> </a:t>
            </a:r>
            <a:r>
              <a:rPr lang="it-IT" sz="4000" b="1" dirty="0" err="1"/>
              <a:t>workload</a:t>
            </a:r>
            <a:r>
              <a:rPr lang="it-IT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36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6A4030-76FC-4ED0-381F-2534B1AC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A cosa servono?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4408AB9-13B9-2E8D-0559-E7352327DE63}"/>
              </a:ext>
            </a:extLst>
          </p:cNvPr>
          <p:cNvSpPr txBox="1">
            <a:spLocks/>
          </p:cNvSpPr>
          <p:nvPr/>
        </p:nvSpPr>
        <p:spPr>
          <a:xfrm>
            <a:off x="310598" y="1682054"/>
            <a:ext cx="11593694" cy="47187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 sz="3600" dirty="0">
                <a:solidFill>
                  <a:schemeClr val="tx1"/>
                </a:solidFill>
              </a:rPr>
              <a:t>aiutano a identificare i </a:t>
            </a:r>
            <a:r>
              <a:rPr lang="it-IT" sz="3600" i="1" dirty="0" err="1">
                <a:solidFill>
                  <a:schemeClr val="tx1"/>
                </a:solidFill>
              </a:rPr>
              <a:t>bottlenecks</a:t>
            </a:r>
            <a:br>
              <a:rPr lang="it-IT" sz="3600" i="1" dirty="0">
                <a:solidFill>
                  <a:schemeClr val="tx1"/>
                </a:solidFill>
              </a:rPr>
            </a:br>
            <a:br>
              <a:rPr lang="it-IT" sz="3600" i="1" dirty="0">
                <a:solidFill>
                  <a:schemeClr val="tx1"/>
                </a:solidFill>
              </a:rPr>
            </a:br>
            <a:r>
              <a:rPr lang="it-IT" sz="3600" dirty="0">
                <a:solidFill>
                  <a:schemeClr val="tx1"/>
                </a:solidFill>
              </a:rPr>
              <a:t>aiutano a definire una baseline per il futuro</a:t>
            </a:r>
            <a:br>
              <a:rPr lang="it-IT" sz="3600" dirty="0">
                <a:solidFill>
                  <a:schemeClr val="tx1"/>
                </a:solidFill>
              </a:rPr>
            </a:br>
            <a:br>
              <a:rPr lang="it-IT" sz="3600" dirty="0">
                <a:solidFill>
                  <a:schemeClr val="tx1"/>
                </a:solidFill>
              </a:rPr>
            </a:br>
            <a:r>
              <a:rPr lang="it-IT" sz="3600" dirty="0">
                <a:solidFill>
                  <a:schemeClr val="tx1"/>
                </a:solidFill>
              </a:rPr>
              <a:t>aiutano a soddisfare i requisiti di performance</a:t>
            </a:r>
          </a:p>
        </p:txBody>
      </p:sp>
    </p:spTree>
    <p:extLst>
      <p:ext uri="{BB962C8B-B14F-4D97-AF65-F5344CB8AC3E}">
        <p14:creationId xmlns:p14="http://schemas.microsoft.com/office/powerpoint/2010/main" val="223931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23623-F52C-DC2F-6554-658529FC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Tipologie di performance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A93E0-8F90-C7A7-B51A-A1B7C5FEC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169" y="1636747"/>
            <a:ext cx="4353662" cy="47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354"/>
      </p:ext>
    </p:extLst>
  </p:cSld>
  <p:clrMapOvr>
    <a:masterClrMapping/>
  </p:clrMapOvr>
</p:sld>
</file>

<file path=ppt/theme/theme1.xml><?xml version="1.0" encoding="utf-8"?>
<a:theme xmlns:a="http://schemas.openxmlformats.org/drawingml/2006/main" name="4_Tema di Office">
  <a:themeElements>
    <a:clrScheme name="Torin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D48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193</Words>
  <Application>Microsoft Office PowerPoint</Application>
  <PresentationFormat>Widescreen</PresentationFormat>
  <Paragraphs>50</Paragraphs>
  <Slides>23</Slides>
  <Notes>6</Notes>
  <HiddenSlides>1</HiddenSlides>
  <MMClips>0</MMClips>
  <ScaleCrop>false</ScaleCrop>
  <HeadingPairs>
    <vt:vector size="4" baseType="variant">
      <vt:variant>
        <vt:lpstr>Tema</vt:lpstr>
      </vt:variant>
      <vt:variant>
        <vt:i4>4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4_Tema di Office</vt:lpstr>
      <vt:lpstr>3_Tema di Office</vt:lpstr>
      <vt:lpstr>2_Tema di Office</vt:lpstr>
      <vt:lpstr>Personalizza struttura</vt:lpstr>
      <vt:lpstr>Optimize performance with Azure Load Testing</vt:lpstr>
      <vt:lpstr>Sponsor</vt:lpstr>
      <vt:lpstr>Empty template</vt:lpstr>
      <vt:lpstr>Empty template</vt:lpstr>
      <vt:lpstr>Empty template</vt:lpstr>
      <vt:lpstr>Presentazione standard di PowerPoint</vt:lpstr>
      <vt:lpstr>Performance testing</vt:lpstr>
      <vt:lpstr>A cosa servono?</vt:lpstr>
      <vt:lpstr>Tipologie di performance test</vt:lpstr>
      <vt:lpstr>Quali criteri?</vt:lpstr>
      <vt:lpstr>Quali metriche?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Web performance and load test</vt:lpstr>
      <vt:lpstr>Web performance and load test</vt:lpstr>
      <vt:lpstr>Cloud-based load testing</vt:lpstr>
      <vt:lpstr>Azure Load Testing</vt:lpstr>
      <vt:lpstr>Demo</vt:lpstr>
      <vt:lpstr>Thank You</vt:lpstr>
      <vt:lpstr>Sponsor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Congiu Luca</dc:creator>
  <cp:lastModifiedBy>Antonio Liccardi</cp:lastModifiedBy>
  <cp:revision>10</cp:revision>
  <dcterms:created xsi:type="dcterms:W3CDTF">2019-05-12T19:24:58Z</dcterms:created>
  <dcterms:modified xsi:type="dcterms:W3CDTF">2024-10-20T14:16:13Z</dcterms:modified>
</cp:coreProperties>
</file>